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s/slide31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32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24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2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1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17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6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67" r:id="rId1"/>
  </p:sldMasterIdLst>
  <p:notesMasterIdLst>
    <p:notesMasterId r:id="rId34"/>
  </p:notesMasterIdLst>
  <p:handoutMasterIdLst>
    <p:handoutMasterId r:id="rId35"/>
  </p:handoutMasterIdLst>
  <p:sldIdLst>
    <p:sldId id="264" r:id="rId2"/>
    <p:sldId id="280" r:id="rId3"/>
    <p:sldId id="310" r:id="rId4"/>
    <p:sldId id="281" r:id="rId5"/>
    <p:sldId id="282" r:id="rId6"/>
    <p:sldId id="311" r:id="rId7"/>
    <p:sldId id="283" r:id="rId8"/>
    <p:sldId id="305" r:id="rId9"/>
    <p:sldId id="284" r:id="rId10"/>
    <p:sldId id="307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306" r:id="rId19"/>
    <p:sldId id="292" r:id="rId20"/>
    <p:sldId id="308" r:id="rId21"/>
    <p:sldId id="293" r:id="rId22"/>
    <p:sldId id="294" r:id="rId23"/>
    <p:sldId id="295" r:id="rId24"/>
    <p:sldId id="303" r:id="rId25"/>
    <p:sldId id="296" r:id="rId26"/>
    <p:sldId id="304" r:id="rId27"/>
    <p:sldId id="298" r:id="rId28"/>
    <p:sldId id="299" r:id="rId29"/>
    <p:sldId id="300" r:id="rId30"/>
    <p:sldId id="301" r:id="rId31"/>
    <p:sldId id="302" r:id="rId32"/>
    <p:sldId id="267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utive Mono" panose="020B0604020202020204" charset="0"/>
      <p:regular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Open Sans SemiBold" panose="020B0706030804020204" pitchFamily="34" charset="0"/>
      <p:bold r:id="rId45"/>
      <p:boldItalic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545F"/>
    <a:srgbClr val="007C9E"/>
    <a:srgbClr val="004D71"/>
    <a:srgbClr val="B1B7BC"/>
    <a:srgbClr val="1B3764"/>
    <a:srgbClr val="0090B9"/>
    <a:srgbClr val="ED1C24"/>
    <a:srgbClr val="F5A81C"/>
    <a:srgbClr val="01A1DD"/>
    <a:srgbClr val="CFD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6374" autoAdjust="0"/>
  </p:normalViewPr>
  <p:slideViewPr>
    <p:cSldViewPr snapToGrid="0">
      <p:cViewPr varScale="1">
        <p:scale>
          <a:sx n="151" d="100"/>
          <a:sy n="151" d="100"/>
        </p:scale>
        <p:origin x="654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customXml" Target="../customXml/item3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E85D-3A3F-7B46-A18E-DF160D9D2CC7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A35F-9E58-5D40-92C1-D8C763100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C3F268-D399-CD41-93EB-BC0DC0B74C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23764"/>
            <a:ext cx="9162288" cy="71049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Course/Lesson outline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E793E8-1E1B-7342-97FF-3EBEB6CE2F97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6A4ED92-FF5D-D14E-9468-3074E2795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10937EE-1C4A-CD4A-8D8B-58C621995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2990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B6C7ED59-72C2-324E-AEEB-8DFC1F5573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87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4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804EA5-17AD-354B-90BB-56A1A9BB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3384616"/>
            <a:ext cx="9143999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4C09B-F43A-F747-800F-F1DE1DE87130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DC713EE-FFB3-8147-9995-551A638CB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72390-70FA-EF46-BC95-2AB6BD804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EA95763B-85F6-9048-B507-4FD23026F6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0FFAE2-1926-424D-9409-EA1F521618BE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31B16-7F80-4E40-A64A-D400F2BE5B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56114" y="1288868"/>
            <a:ext cx="3829752" cy="20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34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B532A39-38A8-2A46-94DF-A7FED7B65D5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E0E152-89EE-D041-8208-22B1448FC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E765CB9-1B51-9D48-955D-6843AA1B95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14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976531"/>
            <a:ext cx="8460150" cy="3394472"/>
          </a:xfrm>
        </p:spPr>
        <p:txBody>
          <a:bodyPr/>
          <a:lstStyle>
            <a:lvl1pPr>
              <a:spcAft>
                <a:spcPts val="1800"/>
              </a:spcAft>
              <a:buFont typeface="+mj-lt"/>
              <a:buAutoNum type="arabicPeriod"/>
              <a:defRPr sz="1800">
                <a:solidFill>
                  <a:srgbClr val="45545F"/>
                </a:solidFill>
              </a:defRPr>
            </a:lvl1pPr>
            <a:lvl2pPr marL="600075" indent="-257175">
              <a:buFont typeface="+mj-lt"/>
              <a:buAutoNum type="arabicPeriod"/>
              <a:defRPr/>
            </a:lvl2pPr>
            <a:lvl3pPr marL="942975" indent="-257175">
              <a:buFont typeface="+mj-lt"/>
              <a:buAutoNum type="arabicPeriod"/>
              <a:defRPr/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4E754-7F02-4770-8121-961E43A23B05}"/>
              </a:ext>
            </a:extLst>
          </p:cNvPr>
          <p:cNvSpPr txBox="1"/>
          <p:nvPr userDrawn="1"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Reflective Questions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600C4-2AD2-7847-84E5-43FA5600D6B7}"/>
              </a:ext>
            </a:extLst>
          </p:cNvPr>
          <p:cNvSpPr txBox="1">
            <a:spLocks/>
          </p:cNvSpPr>
          <p:nvPr/>
        </p:nvSpPr>
        <p:spPr>
          <a:xfrm>
            <a:off x="-402655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5CC41E3-297F-AB42-B4CD-9E84AFB27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9EDA33E4-71A4-D841-BB71-AA1209C4C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70059-50E2-B24D-9AA3-145112C8E8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7759" y="3743863"/>
            <a:ext cx="2696240" cy="14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28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178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24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D94452-C962-A343-85AC-E3B487469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26F9D-6293-B945-9CB4-7274CE8670A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953D7D55-FF4B-144A-9A47-F9B21A50C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95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825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80597"/>
            <a:ext cx="7797800" cy="615462"/>
          </a:xfrm>
        </p:spPr>
        <p:txBody>
          <a:bodyPr anchor="ctr" anchorCtr="0">
            <a:noAutofit/>
          </a:bodyPr>
          <a:lstStyle>
            <a:lvl1pPr algn="l">
              <a:defRPr sz="2400"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7"/>
            <a:ext cx="5111750" cy="3518297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1949C1-B925-B544-AA5E-2B852777C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77139-E7E4-3D4D-86BD-7F66AB95747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40D7BB1-77D8-B148-9C19-407AE5F2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48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57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D1568E5-94C1-AF4C-A4BA-19730F02292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D95E9CC-440B-FB49-9F80-F9E9877D3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C6F783-9286-1544-850A-F82A0510B4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7"/>
            <a:ext cx="8460152" cy="3567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BB89A167-2C0A-E142-A4E6-098E36FF4B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1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B01C9F3-3BDB-EE4F-8A30-9A2C41287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FBB5713-2AA6-6A44-B019-28FDF5A1CE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863308DA-D7BC-384E-821F-8A3A2D1C8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062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908539"/>
            <a:ext cx="2057400" cy="3686084"/>
          </a:xfrm>
        </p:spPr>
        <p:txBody>
          <a:bodyPr vert="eaVert"/>
          <a:lstStyle>
            <a:lvl1pPr>
              <a:defRPr b="1">
                <a:solidFill>
                  <a:srgbClr val="45545F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539"/>
            <a:ext cx="6019800" cy="3686084"/>
          </a:xfrm>
        </p:spPr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3BDB5AB-F661-7543-882F-AF797D8A2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B1C3BD-5CFC-B54B-B06A-247C2168BA5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8730890-2F38-5A47-B746-C8A5D1CBF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90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763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C9C1D8-EBAB-9044-B613-CB1F1A3C1F3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38442" y="3143794"/>
            <a:ext cx="2205558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864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7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931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75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984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78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23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7C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77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2B283-1721-A54D-A0F1-D2BEA493074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288" y="4443006"/>
            <a:ext cx="9180576" cy="384048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solidFill>
                  <a:srgbClr val="ED1C24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FBE5EB6-65FE-0E48-9452-A19FC7E53C3D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9B5762-231E-5D48-BE77-49FAD4EC5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834EAB-3654-8444-AD99-93CDAC63F3F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3322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4944337A-3BE7-674E-B293-3D2844FE50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64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937C02-723F-7449-9D91-D10D98479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7115EB-6EB9-AD43-BF51-6238C42B69E2}"/>
              </a:ext>
            </a:extLst>
          </p:cNvPr>
          <p:cNvSpPr txBox="1">
            <a:spLocks/>
          </p:cNvSpPr>
          <p:nvPr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D0C0EF-7038-634B-8024-2C277C80B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ACD82ED-3ACE-6B4E-AED2-34697AE09C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589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356AF006-7545-FE4E-BA37-FA9657065F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04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7054516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186BA-5094-1448-BB57-AB5B0FEA3A02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DCA484-9C40-334C-AD13-25B14530D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C8B6186-7A8B-DC46-9466-DB72DE79C1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4"/>
            <a:ext cx="8460152" cy="2956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A660B38B-C7D9-D944-83F2-8500759A1B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8" name="Picture 100" descr="book">
            <a:extLst>
              <a:ext uri="{FF2B5EF4-FFF2-40B4-BE49-F238E27FC236}">
                <a16:creationId xmlns:a16="http://schemas.microsoft.com/office/drawing/2014/main" id="{7659040C-5D30-DA49-B1E6-5E966016CC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16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4E5AC-2C37-054D-B16D-0D8582A5ED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7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6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75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E79872-6410-E14A-8678-93C3DB88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3384616"/>
            <a:ext cx="8001000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8AF2C-F141-0F46-BA28-178577A16F7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BA17A01-17DB-2540-9CD7-DEA1D2C7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141D98-3766-574F-B382-B3B62F9F0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8" name="Picture 17" descr="CompTIA_logo.wmf">
            <a:extLst>
              <a:ext uri="{FF2B5EF4-FFF2-40B4-BE49-F238E27FC236}">
                <a16:creationId xmlns:a16="http://schemas.microsoft.com/office/drawing/2014/main" id="{1E5018EB-5EA6-DB41-BB6E-BDD87D776F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BDA0A4-50B6-2647-8936-3D1D66E5E7A5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9D3A7-ED76-3242-8569-1F8CBACDFB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78606" y="1406242"/>
            <a:ext cx="3186788" cy="198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9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34232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  <p:sldLayoutId id="2147483885" r:id="rId18"/>
    <p:sldLayoutId id="2147483886" r:id="rId19"/>
    <p:sldLayoutId id="2147483887" r:id="rId20"/>
    <p:sldLayoutId id="2147483888" r:id="rId21"/>
    <p:sldLayoutId id="2147483889" r:id="rId22"/>
    <p:sldLayoutId id="2147483890" r:id="rId23"/>
    <p:sldLayoutId id="2147483891" r:id="rId24"/>
    <p:sldLayoutId id="2147483892" r:id="rId25"/>
    <p:sldLayoutId id="2147483893" r:id="rId26"/>
    <p:sldLayoutId id="2147483894" r:id="rId27"/>
    <p:sldLayoutId id="2147483895" r:id="rId28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lang="en-US" sz="2400" b="1" kern="1200" dirty="0">
          <a:solidFill>
            <a:srgbClr val="ED1C24"/>
          </a:solidFill>
          <a:latin typeface="+mn-lt"/>
          <a:ea typeface="+mj-ea"/>
          <a:cs typeface="Open Sans SemiBold" panose="020B0706030804020204" pitchFamily="34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800" kern="1200">
          <a:solidFill>
            <a:srgbClr val="45545F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600" kern="1200">
          <a:solidFill>
            <a:srgbClr val="45545F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400" kern="1200">
          <a:solidFill>
            <a:srgbClr val="45545F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56E6-6417-3447-82E5-6D8AA1C7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Tasks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11B57-A0FD-F14B-98F1-108B2967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7B3F2-41E7-A94B-B976-C957B5D73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Schedule Jobs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Implement Version Control Using Git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Identify Orchestration Concepts</a:t>
            </a:r>
          </a:p>
        </p:txBody>
      </p:sp>
    </p:spTree>
    <p:extLst>
      <p:ext uri="{BB962C8B-B14F-4D97-AF65-F5344CB8AC3E}">
        <p14:creationId xmlns:p14="http://schemas.microsoft.com/office/powerpoint/2010/main" val="1378473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FA086-77BB-4963-94D5-F1C92B882C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Scheduling Jobs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E9FF5-03C7-4532-8AFC-92FD294EA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122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CC87DD-837B-4173-BB20-612E824B6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need to execute a task after hours.</a:t>
            </a:r>
          </a:p>
          <a:p>
            <a:pPr lvl="1"/>
            <a:r>
              <a:rPr lang="en-US" dirty="0"/>
              <a:t>Schedule is not predictable.</a:t>
            </a:r>
          </a:p>
          <a:p>
            <a:r>
              <a:rPr lang="en-US" dirty="0"/>
              <a:t>You'll use </a:t>
            </a:r>
            <a:r>
              <a:rPr lang="en-US" dirty="0">
                <a:latin typeface="Cutive Mono" panose="020B0604020202020204" charset="0"/>
              </a:rPr>
              <a:t>at</a:t>
            </a:r>
            <a:r>
              <a:rPr lang="en-US" dirty="0"/>
              <a:t> to satisfy this requirement.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17403A-FE73-4790-9C2A-9D43020B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Scheduling a Single Task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5DFBE5-DDB5-484D-B287-BF1834EFC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05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6DB180-8066-4753-9F1D-B48E1005B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Develtech policy requires users to fill in time sheets.</a:t>
            </a:r>
          </a:p>
          <a:p>
            <a:r>
              <a:rPr lang="en-US" dirty="0"/>
              <a:t>You'll create a daily reminder.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2996-1C08-46E1-A50A-6A1D7B0C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Scheduling Repeated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2059A-313C-4BF4-8A32-CAE903C15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0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0FEE42-FC05-4D6D-801E-1E8768302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B98451-FE79-4A6B-8083-F2BD3D04A8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distributed version control system primarily used by developers who are collaborating on projects.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9EB37-01C5-4364-A883-83C8B7B35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3156F8-BCF8-428A-AF31-5CAA57C70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by Linus Torvalds.</a:t>
            </a:r>
          </a:p>
          <a:p>
            <a:r>
              <a:rPr lang="en-US" dirty="0"/>
              <a:t>The standard version control program in the development world.</a:t>
            </a:r>
          </a:p>
          <a:p>
            <a:r>
              <a:rPr lang="en-US" dirty="0"/>
              <a:t>Often integrated with development editors.</a:t>
            </a:r>
          </a:p>
          <a:p>
            <a:r>
              <a:rPr lang="en-US" dirty="0"/>
              <a:t>Core component is Git repository.</a:t>
            </a:r>
          </a:p>
          <a:p>
            <a:pPr lvl="1"/>
            <a:r>
              <a:rPr lang="en-US" dirty="0"/>
              <a:t>Storage area for code and related files.</a:t>
            </a:r>
          </a:p>
          <a:p>
            <a:pPr lvl="1"/>
            <a:r>
              <a:rPr lang="en-US" dirty="0"/>
              <a:t>Version control managed here.</a:t>
            </a:r>
          </a:p>
          <a:p>
            <a:pPr lvl="1"/>
            <a:r>
              <a:rPr lang="en-US" dirty="0"/>
              <a:t>Can be stored locally or on central repo (e.g., GitHub).</a:t>
            </a:r>
          </a:p>
          <a:p>
            <a:r>
              <a:rPr lang="en-US" dirty="0"/>
              <a:t>Install the </a:t>
            </a:r>
            <a:r>
              <a:rPr lang="en-US" dirty="0">
                <a:latin typeface="Cutive Mono" panose="020B0604020202020204" charset="0"/>
              </a:rPr>
              <a:t>git</a:t>
            </a:r>
            <a:r>
              <a:rPr lang="en-US" dirty="0"/>
              <a:t> package to get started.</a:t>
            </a:r>
          </a:p>
        </p:txBody>
      </p:sp>
    </p:spTree>
    <p:extLst>
      <p:ext uri="{BB962C8B-B14F-4D97-AF65-F5344CB8AC3E}">
        <p14:creationId xmlns:p14="http://schemas.microsoft.com/office/powerpoint/2010/main" val="3657765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F9FEE7-5AD8-4F72-B98B-6E375AD3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git</a:t>
            </a:r>
            <a:r>
              <a:rPr lang="en-US" dirty="0"/>
              <a:t>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0A84F-3251-4DFE-8D1E-E0E05DEAD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784624-E04C-43BF-AB46-618F8049A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Manages Git repositories.</a:t>
            </a:r>
          </a:p>
          <a:p>
            <a:r>
              <a:rPr lang="en-US" dirty="0"/>
              <a:t>Use to:</a:t>
            </a:r>
          </a:p>
          <a:p>
            <a:pPr lvl="1"/>
            <a:r>
              <a:rPr lang="en-US" dirty="0"/>
              <a:t>Create repo.</a:t>
            </a:r>
          </a:p>
          <a:p>
            <a:pPr lvl="1"/>
            <a:r>
              <a:rPr lang="en-US" dirty="0"/>
              <a:t>Add files to repo.</a:t>
            </a:r>
          </a:p>
          <a:p>
            <a:pPr lvl="1"/>
            <a:r>
              <a:rPr lang="en-US" dirty="0"/>
              <a:t>Commit changes to repo.</a:t>
            </a:r>
          </a:p>
          <a:p>
            <a:pPr lvl="1"/>
            <a:r>
              <a:rPr lang="en-US" dirty="0"/>
              <a:t>Pull down files from another repo.</a:t>
            </a:r>
          </a:p>
          <a:p>
            <a:pPr lvl="1"/>
            <a:r>
              <a:rPr lang="en-US" dirty="0"/>
              <a:t>And more.</a:t>
            </a:r>
          </a:p>
          <a:p>
            <a:r>
              <a:rPr lang="en-US" dirty="0"/>
              <a:t>Perform tasks through various subcommands.</a:t>
            </a:r>
          </a:p>
        </p:txBody>
      </p:sp>
    </p:spTree>
    <p:extLst>
      <p:ext uri="{BB962C8B-B14F-4D97-AF65-F5344CB8AC3E}">
        <p14:creationId xmlns:p14="http://schemas.microsoft.com/office/powerpoint/2010/main" val="1183214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4A143-B189-4D48-BA50-152717E2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</a:rPr>
              <a:t>git</a:t>
            </a:r>
            <a:r>
              <a:rPr lang="en-US" dirty="0"/>
              <a:t> Subcommands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9765C4-057E-49AD-844E-6EA1B6DA2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B4A47CA0-01E8-44DE-9CA7-5474E5448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412297"/>
              </p:ext>
            </p:extLst>
          </p:nvPr>
        </p:nvGraphicFramePr>
        <p:xfrm>
          <a:off x="950210" y="885725"/>
          <a:ext cx="7239000" cy="3596640"/>
        </p:xfrm>
        <a:graphic>
          <a:graphicData uri="http://schemas.openxmlformats.org/drawingml/2006/table">
            <a:tbl>
              <a:tblPr/>
              <a:tblGrid>
                <a:gridCol w="213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Subcommand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config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Set options for a repo, Git users, or global.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init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Create or reinitialize a repo.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clone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Create working copy of a repo.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Add files to be tracked by repo.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89655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commit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Update repo with your changes.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44065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status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Display status of repo.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9532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branch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Manage branches (pointers to specific repo snapshots).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735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merge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Integrate changes from one branch into "master" branch.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18526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pull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Acquire and merge changes made to other repos and branches.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0361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push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Upload local working copy of a repo to a remote repo.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7576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log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Display changes made to local repo.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79345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checkout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Switch to specific branch.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463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617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DCEB-9A52-41D4-95CF-891BCC14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Git Process for Local Repositories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BAD628-4272-499F-B0D5-9B1B42226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E63FE-3729-4276-81A3-57F238C9E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Configure settings:</a:t>
            </a:r>
          </a:p>
          <a:p>
            <a:pPr marL="642938" lvl="1" indent="-342900">
              <a:buFont typeface="+mj-lt"/>
              <a:buAutoNum type="alphaLcParenR"/>
            </a:pPr>
            <a:r>
              <a:rPr lang="en-US" sz="1400" dirty="0">
                <a:latin typeface="Cutive Mono" panose="020B0604020202020204" charset="0"/>
              </a:rPr>
              <a:t>git config --global user.name 'User'</a:t>
            </a:r>
          </a:p>
          <a:p>
            <a:pPr marL="642938" lvl="1" indent="-342900">
              <a:buFont typeface="+mj-lt"/>
              <a:buAutoNum type="alphaLcParenR"/>
            </a:pPr>
            <a:r>
              <a:rPr lang="en-US" sz="1400" dirty="0">
                <a:latin typeface="Cutive Mono" panose="020B0604020202020204" charset="0"/>
              </a:rPr>
              <a:t>git config --global user.email 'user@domain.tld'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Create a directory for project:</a:t>
            </a:r>
          </a:p>
          <a:p>
            <a:pPr marL="642938" lvl="1" indent="-342900">
              <a:buFont typeface="+mj-lt"/>
              <a:buAutoNum type="alphaLcParenR"/>
            </a:pPr>
            <a:r>
              <a:rPr lang="en-US" sz="1400" dirty="0">
                <a:latin typeface="Cutive Mono" panose="020B0604020202020204" charset="0"/>
              </a:rPr>
              <a:t>mkdir /dev-project</a:t>
            </a:r>
          </a:p>
          <a:p>
            <a:pPr marL="642938" lvl="1" indent="-342900">
              <a:buFont typeface="+mj-lt"/>
              <a:buAutoNum type="alphaLcParenR"/>
            </a:pPr>
            <a:r>
              <a:rPr lang="en-US" sz="1400" dirty="0">
                <a:latin typeface="Cutive Mono" panose="020B0604020202020204" charset="0"/>
              </a:rPr>
              <a:t>git init /dev-project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Add project files to repo:</a:t>
            </a:r>
          </a:p>
          <a:p>
            <a:pPr marL="642938" lvl="1" indent="-342900"/>
            <a:r>
              <a:rPr lang="en-US" sz="1400" dirty="0">
                <a:latin typeface="Cutive Mono" panose="020B0604020202020204" charset="0"/>
              </a:rPr>
              <a:t>git clone /dev-project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Add project files for tracking:</a:t>
            </a:r>
          </a:p>
          <a:p>
            <a:pPr marL="642938" lvl="1" indent="-342900"/>
            <a:r>
              <a:rPr lang="en-US" sz="1400" dirty="0">
                <a:latin typeface="Cutive Mono" panose="020B0604020202020204" charset="0"/>
              </a:rPr>
              <a:t>git add myfile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Commit changes:</a:t>
            </a:r>
          </a:p>
          <a:p>
            <a:pPr marL="642938" lvl="1" indent="-342900"/>
            <a:r>
              <a:rPr lang="en-US" sz="1400" dirty="0">
                <a:latin typeface="Cutive Mono" panose="020B0604020202020204" charset="0"/>
              </a:rPr>
              <a:t>git commit -m 'Initial commit'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Retrieve status of files:</a:t>
            </a:r>
          </a:p>
          <a:p>
            <a:pPr marL="642938" lvl="1" indent="-342900"/>
            <a:r>
              <a:rPr lang="en-US" sz="1400" dirty="0">
                <a:latin typeface="Cutive Mono" panose="020B0604020202020204" charset="0"/>
              </a:rPr>
              <a:t>git status</a:t>
            </a:r>
          </a:p>
        </p:txBody>
      </p:sp>
    </p:spTree>
    <p:extLst>
      <p:ext uri="{BB962C8B-B14F-4D97-AF65-F5344CB8AC3E}">
        <p14:creationId xmlns:p14="http://schemas.microsoft.com/office/powerpoint/2010/main" val="420152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63957-D75A-4142-895D-84F6AB75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Git Process for Collaboration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B90614-3134-4574-8A26-271BF807F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09A9F2-D0E0-4A1C-9872-62FE24C4E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Pull others' changes and merge them into local repo:</a:t>
            </a:r>
          </a:p>
          <a:p>
            <a:pPr marL="642938" lvl="1" indent="-342900"/>
            <a:r>
              <a:rPr lang="en-US" dirty="0">
                <a:latin typeface="Cutive Mono" panose="020B0604020202020204" charset="0"/>
              </a:rPr>
              <a:t>git pull otherbranch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Push your changes to remote repo:</a:t>
            </a:r>
          </a:p>
          <a:p>
            <a:pPr marL="642938" lvl="1" indent="-342900"/>
            <a:r>
              <a:rPr lang="en-US" dirty="0">
                <a:latin typeface="Cutive Mono" panose="020B0604020202020204" charset="0"/>
              </a:rPr>
              <a:t>git push &lt;remote repo&gt; mybranch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Review what actions were taken:</a:t>
            </a:r>
          </a:p>
          <a:p>
            <a:pPr marL="642938" lvl="1" indent="-342900"/>
            <a:r>
              <a:rPr lang="en-US" dirty="0">
                <a:latin typeface="Cutive Mono" panose="020B0604020202020204" charset="0"/>
              </a:rPr>
              <a:t>git log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Switch between branches:</a:t>
            </a:r>
          </a:p>
          <a:p>
            <a:pPr marL="642938" lvl="1" indent="-342900"/>
            <a:r>
              <a:rPr lang="en-US" dirty="0">
                <a:latin typeface="Cutive Mono" panose="020B0604020202020204" charset="0"/>
              </a:rPr>
              <a:t>git checkout specificbranch</a:t>
            </a:r>
          </a:p>
        </p:txBody>
      </p:sp>
    </p:spTree>
    <p:extLst>
      <p:ext uri="{BB962C8B-B14F-4D97-AF65-F5344CB8AC3E}">
        <p14:creationId xmlns:p14="http://schemas.microsoft.com/office/powerpoint/2010/main" val="2105581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F821B-E7D0-9147-A758-88CCDEE84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Git Process 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2A35C7-B345-944D-862A-E1978BD13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1F0B45-6168-44AD-B270-C8A4E1DD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01" y="888448"/>
            <a:ext cx="6550799" cy="354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54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184A-8314-46E9-927B-AD88D66A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FB5823-0113-4088-BCC4-3CCFD20A5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3CAFA-87C7-4A4E-B04C-EE7FD3E0D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</a:rPr>
              <a:t>.gitignore</a:t>
            </a:r>
            <a:r>
              <a:rPr lang="en-US" dirty="0"/>
              <a:t> specifies files to ignore in commit action.</a:t>
            </a:r>
          </a:p>
          <a:p>
            <a:pPr lvl="1"/>
            <a:r>
              <a:rPr lang="en-US" dirty="0"/>
              <a:t>Example: Ignore </a:t>
            </a:r>
            <a:r>
              <a:rPr lang="en-US" dirty="0">
                <a:latin typeface="Cutive Mono" panose="020B0604020202020204" charset="0"/>
              </a:rPr>
              <a:t>README.txt</a:t>
            </a:r>
            <a:endParaRPr lang="en-US" dirty="0"/>
          </a:p>
          <a:p>
            <a:r>
              <a:rPr lang="en-US" dirty="0">
                <a:latin typeface="Cutive Mono" panose="020B0604020202020204" charset="0"/>
              </a:rPr>
              <a:t>*.git/</a:t>
            </a:r>
            <a:r>
              <a:rPr lang="en-US" dirty="0"/>
              <a:t> directory contains files used to manage version control.</a:t>
            </a:r>
          </a:p>
          <a:p>
            <a:pPr lvl="1"/>
            <a:r>
              <a:rPr lang="en-US" dirty="0"/>
              <a:t>Location where Git stores all info.</a:t>
            </a:r>
          </a:p>
          <a:p>
            <a:pPr lvl="1"/>
            <a:r>
              <a:rPr lang="en-US" dirty="0"/>
              <a:t>Resides in project directory.</a:t>
            </a:r>
          </a:p>
          <a:p>
            <a:pPr lvl="1"/>
            <a:r>
              <a:rPr lang="en-US" dirty="0"/>
              <a:t>Created with </a:t>
            </a:r>
            <a:r>
              <a:rPr lang="en-US" dirty="0">
                <a:latin typeface="Cutive Mono" panose="020B0604020202020204" charset="0"/>
              </a:rPr>
              <a:t>git init</a:t>
            </a:r>
            <a:r>
              <a:rPr lang="en-US" dirty="0"/>
              <a:t> command.</a:t>
            </a:r>
          </a:p>
        </p:txBody>
      </p:sp>
    </p:spTree>
    <p:extLst>
      <p:ext uri="{BB962C8B-B14F-4D97-AF65-F5344CB8AC3E}">
        <p14:creationId xmlns:p14="http://schemas.microsoft.com/office/powerpoint/2010/main" val="1268648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E6CC7-D819-4DDE-9053-6EF6692FD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at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3CB39-C66C-47D8-BB66-AACD4C83D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93B20-71A6-4E03-BE62-E6C6C8175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Runs a task once at a specified time.</a:t>
            </a:r>
          </a:p>
          <a:p>
            <a:pPr lvl="1"/>
            <a:r>
              <a:rPr lang="en-US" dirty="0"/>
              <a:t>Not designed for repetitive or regularly scheduled tasks.</a:t>
            </a:r>
          </a:p>
          <a:p>
            <a:pPr lvl="1"/>
            <a:r>
              <a:rPr lang="en-US" dirty="0"/>
              <a:t>You can specify a date/time or a period of time.</a:t>
            </a:r>
          </a:p>
          <a:p>
            <a:r>
              <a:rPr lang="en-US" dirty="0"/>
              <a:t>Usually used interactively.</a:t>
            </a:r>
          </a:p>
          <a:p>
            <a:pPr lvl="1"/>
            <a:r>
              <a:rPr lang="en-US" dirty="0"/>
              <a:t>Task is defined in prompt.</a:t>
            </a:r>
          </a:p>
          <a:p>
            <a:pPr lvl="1"/>
            <a:r>
              <a:rPr lang="en-US" dirty="0"/>
              <a:t>You can enter a path to a script or a command.</a:t>
            </a:r>
          </a:p>
          <a:p>
            <a:pPr lvl="1"/>
            <a:r>
              <a:rPr lang="en-US" dirty="0"/>
              <a:t>Press </a:t>
            </a:r>
            <a:r>
              <a:rPr lang="en-US" b="1" dirty="0"/>
              <a:t>Ctrl+D</a:t>
            </a:r>
            <a:r>
              <a:rPr lang="en-US" dirty="0"/>
              <a:t> to exit.</a:t>
            </a:r>
          </a:p>
        </p:txBody>
      </p:sp>
    </p:spTree>
    <p:extLst>
      <p:ext uri="{BB962C8B-B14F-4D97-AF65-F5344CB8AC3E}">
        <p14:creationId xmlns:p14="http://schemas.microsoft.com/office/powerpoint/2010/main" val="303368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C271A3-D14B-42B1-8455-2750AC932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Version Control Using Git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2842C3-3979-4700-BBF7-0ECAA3AE2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397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1BD6C-64DA-4302-88C2-9F4B1EE9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teams to manage different versions of code.</a:t>
            </a:r>
          </a:p>
          <a:p>
            <a:r>
              <a:rPr lang="en-US" dirty="0"/>
              <a:t>Multiple developers will work in conjunction on same project.</a:t>
            </a:r>
          </a:p>
          <a:p>
            <a:pPr lvl="1"/>
            <a:r>
              <a:rPr lang="en-US" dirty="0"/>
              <a:t>Need to minimize conflicts with code versions.</a:t>
            </a:r>
          </a:p>
          <a:p>
            <a:r>
              <a:rPr lang="en-US" dirty="0"/>
              <a:t>You'll set up a Git repo.</a:t>
            </a:r>
          </a:p>
          <a:p>
            <a:pPr lvl="1"/>
            <a:r>
              <a:rPr lang="en-US" dirty="0"/>
              <a:t>Developers will have a distributed version control system.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C7C86F-5499-4FBD-A964-E52249C3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Implementing Version Control Using Git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EF5226-DDB8-432F-8C0F-5518AEBBF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506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089B7B-2C2C-460B-A78F-6EE34F4B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542E78-1BE1-4738-8F2E-9F939B5E4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automation of multiple related tasks.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9E40C-956D-4331-8A8F-A0367BD969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51E8F4-D387-41BB-A443-A4A6B409F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Consists of an entire workflow.</a:t>
            </a:r>
          </a:p>
          <a:p>
            <a:r>
              <a:rPr lang="en-US" dirty="0"/>
              <a:t>Example: Web app deployment includes:</a:t>
            </a:r>
          </a:p>
          <a:p>
            <a:pPr lvl="1"/>
            <a:r>
              <a:rPr lang="en-US" dirty="0"/>
              <a:t>Installation/configuration of web server.</a:t>
            </a:r>
          </a:p>
          <a:p>
            <a:pPr lvl="1"/>
            <a:r>
              <a:rPr lang="en-US" dirty="0"/>
              <a:t>Installation/configuration of MySQL database.</a:t>
            </a:r>
          </a:p>
          <a:p>
            <a:pPr lvl="1"/>
            <a:r>
              <a:rPr lang="en-US" dirty="0"/>
              <a:t>Installation/configuration of app server and supporting software.</a:t>
            </a:r>
          </a:p>
          <a:p>
            <a:r>
              <a:rPr lang="en-US" dirty="0"/>
              <a:t>Manages each step, even though requirements may differ.</a:t>
            </a:r>
          </a:p>
          <a:p>
            <a:r>
              <a:rPr lang="en-US" dirty="0"/>
              <a:t>Used both on-premise and in the cloud.</a:t>
            </a:r>
          </a:p>
        </p:txBody>
      </p:sp>
    </p:spTree>
    <p:extLst>
      <p:ext uri="{BB962C8B-B14F-4D97-AF65-F5344CB8AC3E}">
        <p14:creationId xmlns:p14="http://schemas.microsoft.com/office/powerpoint/2010/main" val="179315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4C228E-4899-4B00-9CC6-318819B04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Automation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9466F-65E4-4C85-8EE9-87FB2FCB6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D09746-4825-4219-9D47-4F5D85975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Automation is accomplishing a task without human intervention.</a:t>
            </a:r>
          </a:p>
          <a:p>
            <a:r>
              <a:rPr lang="en-US" dirty="0"/>
              <a:t>Automation refers to a single task.</a:t>
            </a:r>
          </a:p>
          <a:p>
            <a:pPr lvl="1"/>
            <a:r>
              <a:rPr lang="en-US" dirty="0"/>
              <a:t>Example: Admin automates Python installation for Linux deployment.</a:t>
            </a:r>
          </a:p>
          <a:p>
            <a:r>
              <a:rPr lang="en-US" dirty="0"/>
              <a:t>Orchestration is a series of automation tasks.</a:t>
            </a:r>
          </a:p>
          <a:p>
            <a:pPr lvl="1"/>
            <a:r>
              <a:rPr lang="en-US" dirty="0"/>
              <a:t>Accomplishes large-scale deployments.</a:t>
            </a:r>
          </a:p>
        </p:txBody>
      </p:sp>
    </p:spTree>
    <p:extLst>
      <p:ext uri="{BB962C8B-B14F-4D97-AF65-F5344CB8AC3E}">
        <p14:creationId xmlns:p14="http://schemas.microsoft.com/office/powerpoint/2010/main" val="282567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92D9C-0B02-44DF-8DD2-5B9ED0931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Automation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4B631B-BEDA-4B61-992C-1315EA993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42460-F888-4071-9DE9-ADDDB4848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Emphasizes initial OS deployment.</a:t>
            </a:r>
          </a:p>
          <a:p>
            <a:r>
              <a:rPr lang="en-US" dirty="0"/>
              <a:t>Example: Using Kickstart files with RH distros.</a:t>
            </a:r>
          </a:p>
          <a:p>
            <a:pPr lvl="1"/>
            <a:r>
              <a:rPr lang="en-US" dirty="0"/>
              <a:t>Files referenced during installation.</a:t>
            </a:r>
          </a:p>
          <a:p>
            <a:pPr lvl="1"/>
            <a:r>
              <a:rPr lang="en-US" dirty="0"/>
              <a:t>OS is deployed according to file configs.</a:t>
            </a:r>
          </a:p>
        </p:txBody>
      </p:sp>
    </p:spTree>
    <p:extLst>
      <p:ext uri="{BB962C8B-B14F-4D97-AF65-F5344CB8AC3E}">
        <p14:creationId xmlns:p14="http://schemas.microsoft.com/office/powerpoint/2010/main" val="478358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9E57F3-A7A0-4276-A1E6-8E16C7D0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E8E0CE-03D6-4EEF-936E-2990039171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process of configuring/deploying infrastructure through programming scripts and other code files.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76B46D-9571-4234-B114-FD10D9670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2D882A-21E0-424C-8844-A4DA4EFD7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Rather than through traditional software tools.</a:t>
            </a:r>
          </a:p>
          <a:p>
            <a:r>
              <a:rPr lang="en-US" dirty="0"/>
              <a:t>Relies on single config specification.</a:t>
            </a:r>
          </a:p>
          <a:p>
            <a:pPr lvl="1"/>
            <a:r>
              <a:rPr lang="en-US" dirty="0"/>
              <a:t>Used to deploy infrastructure (OS) and apps.</a:t>
            </a:r>
          </a:p>
        </p:txBody>
      </p:sp>
    </p:spTree>
    <p:extLst>
      <p:ext uri="{BB962C8B-B14F-4D97-AF65-F5344CB8AC3E}">
        <p14:creationId xmlns:p14="http://schemas.microsoft.com/office/powerpoint/2010/main" val="563078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531A9B3-8335-4DF5-B8F3-8DBA5965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5AC48-79A8-4A23-8135-8523EE02C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7" name="Group 23">
            <a:extLst>
              <a:ext uri="{FF2B5EF4-FFF2-40B4-BE49-F238E27FC236}">
                <a16:creationId xmlns:a16="http://schemas.microsoft.com/office/drawing/2014/main" id="{859A94C0-6554-45A8-A025-FDFC5CDDD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594384"/>
              </p:ext>
            </p:extLst>
          </p:nvPr>
        </p:nvGraphicFramePr>
        <p:xfrm>
          <a:off x="950210" y="1035794"/>
          <a:ext cx="7239000" cy="3071911"/>
        </p:xfrm>
        <a:graphic>
          <a:graphicData uri="http://schemas.openxmlformats.org/drawingml/2006/table">
            <a:tbl>
              <a:tblPr/>
              <a:tblGrid>
                <a:gridCol w="213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5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Tool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Ansible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Uses YAML files to create repeatable playbooks.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Playbooks define desired config state.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Agentless solution that uses SSH to deliver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Puppet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C9E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Uses manifest files to define infrastructure as code.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C9E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Uses agents on target nodes.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5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Chef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Uses cookbooks to deliver config declarations.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Used in cloud and on-premises.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Kubernetes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Provides container deployment/app orchestration.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Kubernetes configures containers to match desired state.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815522"/>
                  </a:ext>
                </a:extLst>
              </a:tr>
              <a:tr h="383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OpenStack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Typically deployed as IaaS.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Can orchestrate LAMP stack.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518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447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18B2-1C1A-4159-A0C9-D2D6BFC29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9BA83E-029D-44F5-AE20-68A3D9295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94EF6-E45E-4281-A657-E850C8878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Vary by solution.</a:t>
            </a:r>
          </a:p>
          <a:p>
            <a:r>
              <a:rPr lang="en-US" dirty="0"/>
              <a:t>Usually involve:</a:t>
            </a:r>
          </a:p>
          <a:p>
            <a:pPr lvl="1"/>
            <a:r>
              <a:rPr lang="en-US" dirty="0"/>
              <a:t>Defining desired config.</a:t>
            </a:r>
          </a:p>
          <a:p>
            <a:pPr lvl="1"/>
            <a:r>
              <a:rPr lang="en-US" dirty="0"/>
              <a:t>Delivering config to destination systems.</a:t>
            </a:r>
          </a:p>
          <a:p>
            <a:pPr lvl="1"/>
            <a:r>
              <a:rPr lang="en-US" dirty="0"/>
              <a:t>Processing of config.</a:t>
            </a:r>
          </a:p>
          <a:p>
            <a:r>
              <a:rPr lang="en-US" dirty="0"/>
              <a:t>Chef example: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Admin configures/tests "cookbook" of configs.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Cookbook is delivered to destination systems.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Chef client processes cookbook to configure nodes.</a:t>
            </a:r>
          </a:p>
        </p:txBody>
      </p:sp>
    </p:spTree>
    <p:extLst>
      <p:ext uri="{BB962C8B-B14F-4D97-AF65-F5344CB8AC3E}">
        <p14:creationId xmlns:p14="http://schemas.microsoft.com/office/powerpoint/2010/main" val="2055882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12595-BF1D-433C-9F01-53250320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1E14B5-F512-4D39-A37B-189BDF04F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A2D9A-5DB6-43EF-A1EC-B346CA5F7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tasks to be managed by orchestration.</a:t>
            </a:r>
          </a:p>
          <a:p>
            <a:r>
              <a:rPr lang="en-US" dirty="0"/>
              <a:t>Use attributes to identify specific configurations needed.</a:t>
            </a:r>
          </a:p>
          <a:p>
            <a:r>
              <a:rPr lang="en-US" dirty="0"/>
              <a:t>Example: OpenStack orchestration relies on attributes.</a:t>
            </a:r>
          </a:p>
        </p:txBody>
      </p:sp>
    </p:spTree>
    <p:extLst>
      <p:ext uri="{BB962C8B-B14F-4D97-AF65-F5344CB8AC3E}">
        <p14:creationId xmlns:p14="http://schemas.microsoft.com/office/powerpoint/2010/main" val="3508002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58DB-60FF-4EA9-A4B2-04FD6DC49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Management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79D668-BF01-4BE9-984B-F09A045DB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4B2FF9-B4B9-496F-9EC6-F287F7BC1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manage inventory like:</a:t>
            </a:r>
          </a:p>
          <a:p>
            <a:pPr lvl="1"/>
            <a:r>
              <a:rPr lang="en-US" dirty="0"/>
              <a:t>Hardware</a:t>
            </a:r>
          </a:p>
          <a:p>
            <a:pPr lvl="1"/>
            <a:r>
              <a:rPr lang="en-US" dirty="0"/>
              <a:t>VMs</a:t>
            </a:r>
          </a:p>
          <a:p>
            <a:pPr lvl="1"/>
            <a:r>
              <a:rPr lang="en-US" dirty="0"/>
              <a:t>OSes</a:t>
            </a:r>
          </a:p>
          <a:p>
            <a:pPr lvl="1"/>
            <a:r>
              <a:rPr lang="en-US" dirty="0"/>
              <a:t>Apps</a:t>
            </a:r>
          </a:p>
          <a:p>
            <a:pPr lvl="1"/>
            <a:r>
              <a:rPr lang="en-US" dirty="0"/>
              <a:t>Configurations</a:t>
            </a:r>
          </a:p>
          <a:p>
            <a:r>
              <a:rPr lang="en-US" dirty="0"/>
              <a:t>Different tools have different features.</a:t>
            </a:r>
          </a:p>
          <a:p>
            <a:r>
              <a:rPr lang="en-US" dirty="0"/>
              <a:t>Inventory is crucial because you can't manage what you don't know about.</a:t>
            </a:r>
          </a:p>
        </p:txBody>
      </p:sp>
    </p:spTree>
    <p:extLst>
      <p:ext uri="{BB962C8B-B14F-4D97-AF65-F5344CB8AC3E}">
        <p14:creationId xmlns:p14="http://schemas.microsoft.com/office/powerpoint/2010/main" val="430851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968269-E5F3-498B-9FDA-BDA40EAC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at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3D477-2095-4EFC-A9BD-27FBE0274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12BE0-AF37-4E57-BDF7-0F38E0C4B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8" y="708660"/>
            <a:ext cx="7086605" cy="390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0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8CBA-ACBB-4C92-9738-CC05E4B7A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Configuration Management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C09756-8524-4CBA-A084-A47FB6C17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0B2E3-8582-4268-BE00-E15CD419A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Configures systems consistently.</a:t>
            </a:r>
          </a:p>
          <a:p>
            <a:r>
              <a:rPr lang="en-US" dirty="0"/>
              <a:t>More efficient build process.</a:t>
            </a:r>
          </a:p>
          <a:p>
            <a:r>
              <a:rPr lang="en-US" dirty="0"/>
              <a:t>Enforces security requirements.</a:t>
            </a:r>
          </a:p>
          <a:p>
            <a:r>
              <a:rPr lang="en-US" dirty="0"/>
              <a:t>Enforces SLAs.</a:t>
            </a:r>
          </a:p>
          <a:p>
            <a:r>
              <a:rPr lang="en-US" dirty="0"/>
              <a:t>More efficient change management.</a:t>
            </a:r>
          </a:p>
        </p:txBody>
      </p:sp>
    </p:spTree>
    <p:extLst>
      <p:ext uri="{BB962C8B-B14F-4D97-AF65-F5344CB8AC3E}">
        <p14:creationId xmlns:p14="http://schemas.microsoft.com/office/powerpoint/2010/main" val="2383638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A63BB6-2A20-4C07-96B6-BD44EEDA3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Develetech is expanding into web hosting.</a:t>
            </a:r>
          </a:p>
          <a:p>
            <a:r>
              <a:rPr lang="en-US" dirty="0"/>
              <a:t>You've been asked to research orchestration.</a:t>
            </a:r>
          </a:p>
          <a:p>
            <a:pPr lvl="1"/>
            <a:r>
              <a:rPr lang="en-US" dirty="0"/>
              <a:t>Can make hosting more efficient and </a:t>
            </a:r>
            <a:r>
              <a:rPr lang="en-US"/>
              <a:t>cost-effective.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7A5311-2459-4AF5-886A-AE4401FF6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Identifying Orchestration Concepts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09788-426E-4F12-9FB7-55EDB23ACB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862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35D39-7CAB-134B-8E89-D0F1CE1B8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 you, or would you, consider using a version control system like Git? Why or why not?</a:t>
            </a:r>
          </a:p>
          <a:p>
            <a:r>
              <a:rPr lang="en-US" dirty="0"/>
              <a:t>What kind of cron jobs might you create on your Linux systems?</a:t>
            </a:r>
            <a:endParaRPr lang="en-US" dirty="0">
              <a:solidFill>
                <a:srgbClr val="45545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D8280-5882-AA48-BA86-A9C40DAEB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29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F90EB-E358-4B4C-8D86-6B1D5166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Cron Jobs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501C6E-A026-4185-A013-CAA7D13063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scheduled task that is managed by the Linux </a:t>
            </a:r>
            <a:r>
              <a:rPr lang="en-US" dirty="0">
                <a:latin typeface="Cutive Mono" panose="020B0604020202020204" charset="0"/>
              </a:rPr>
              <a:t>cron</a:t>
            </a:r>
            <a:r>
              <a:rPr lang="en-US" dirty="0"/>
              <a:t> daemon.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37AB29-18B7-4715-934E-43C6DD1D9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6EA1FF-2861-4155-A957-A3BD018B8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may want scripts or commands to execute regularly.</a:t>
            </a:r>
          </a:p>
          <a:p>
            <a:pPr lvl="1"/>
            <a:r>
              <a:rPr lang="en-US" dirty="0"/>
              <a:t>Automation makes tasks efficient and consistent.</a:t>
            </a:r>
          </a:p>
          <a:p>
            <a:r>
              <a:rPr lang="en-US" dirty="0">
                <a:latin typeface="Cutive Mono" panose="020B0604020202020204" charset="0"/>
              </a:rPr>
              <a:t>cron</a:t>
            </a:r>
            <a:r>
              <a:rPr lang="en-US" dirty="0"/>
              <a:t> daemon checks </a:t>
            </a:r>
            <a:r>
              <a:rPr lang="en-US" dirty="0">
                <a:latin typeface="Cutive Mono" panose="020B0604020202020204" charset="0"/>
              </a:rPr>
              <a:t>crontab</a:t>
            </a:r>
            <a:r>
              <a:rPr lang="en-US" dirty="0"/>
              <a:t> file every minute.</a:t>
            </a:r>
          </a:p>
          <a:p>
            <a:pPr lvl="1"/>
            <a:r>
              <a:rPr lang="en-US" dirty="0"/>
              <a:t>Executes tasks that need to run.</a:t>
            </a:r>
          </a:p>
          <a:p>
            <a:pPr lvl="1"/>
            <a:r>
              <a:rPr lang="en-US" dirty="0"/>
              <a:t>Goes to sleep for a minute if there are none.</a:t>
            </a:r>
          </a:p>
          <a:p>
            <a:r>
              <a:rPr lang="en-US" dirty="0"/>
              <a:t>Cron jobs can specify tasks each:</a:t>
            </a:r>
          </a:p>
          <a:p>
            <a:pPr lvl="1"/>
            <a:r>
              <a:rPr lang="en-US" dirty="0"/>
              <a:t>Minute, hour, day, month, day of week.</a:t>
            </a:r>
          </a:p>
        </p:txBody>
      </p:sp>
    </p:spTree>
    <p:extLst>
      <p:ext uri="{BB962C8B-B14F-4D97-AF65-F5344CB8AC3E}">
        <p14:creationId xmlns:p14="http://schemas.microsoft.com/office/powerpoint/2010/main" val="2633707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221D72-773E-4731-9601-25D17844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crontab</a:t>
            </a:r>
            <a:r>
              <a:rPr lang="en-US" dirty="0"/>
              <a:t> Command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6171E-7928-4B26-81EF-B47D5B885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E10697-A53D-4FD5-B31C-120795119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Controls the </a:t>
            </a:r>
            <a:r>
              <a:rPr lang="en-US" dirty="0">
                <a:latin typeface="Cutive Mono" panose="020B0604020202020204" charset="0"/>
              </a:rPr>
              <a:t>cron</a:t>
            </a:r>
            <a:r>
              <a:rPr lang="en-US" dirty="0"/>
              <a:t> daemon.</a:t>
            </a:r>
          </a:p>
          <a:p>
            <a:r>
              <a:rPr lang="en-US" dirty="0"/>
              <a:t>Assumes current user unless </a:t>
            </a:r>
            <a:r>
              <a:rPr lang="en-US" dirty="0">
                <a:latin typeface="Cutive Mono" panose="020B0604020202020204" charset="0"/>
              </a:rPr>
              <a:t>-u</a:t>
            </a:r>
            <a:r>
              <a:rPr lang="en-US" dirty="0"/>
              <a:t> specifies other user.</a:t>
            </a:r>
          </a:p>
          <a:p>
            <a:r>
              <a:rPr lang="en-US" dirty="0"/>
              <a:t>Used to view, create, and delete </a:t>
            </a:r>
            <a:r>
              <a:rPr lang="en-US" dirty="0">
                <a:latin typeface="Cutive Mono" panose="020B0604020202020204" charset="0"/>
              </a:rPr>
              <a:t>crontab</a:t>
            </a:r>
            <a:r>
              <a:rPr lang="en-US" dirty="0"/>
              <a:t> files.</a:t>
            </a:r>
          </a:p>
        </p:txBody>
      </p:sp>
      <p:graphicFrame>
        <p:nvGraphicFramePr>
          <p:cNvPr id="8" name="Group 23">
            <a:extLst>
              <a:ext uri="{FF2B5EF4-FFF2-40B4-BE49-F238E27FC236}">
                <a16:creationId xmlns:a16="http://schemas.microsoft.com/office/drawing/2014/main" id="{87637851-A308-4B6C-BE10-40A22AD04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862700"/>
              </p:ext>
            </p:extLst>
          </p:nvPr>
        </p:nvGraphicFramePr>
        <p:xfrm>
          <a:off x="1867587" y="2344954"/>
          <a:ext cx="5404246" cy="2054395"/>
        </p:xfrm>
        <a:graphic>
          <a:graphicData uri="http://schemas.openxmlformats.org/drawingml/2006/table">
            <a:tbl>
              <a:tblPr/>
              <a:tblGrid>
                <a:gridCol w="1088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5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-e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Edit the 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crontab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 file for current user.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View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crontab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file for current user.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Delete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crontab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-u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Create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crontab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file for a user.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701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6044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EC3278-A924-4D58-9AC1-EC7EC9D6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crontab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F321B5-FE85-4FE7-8E22-30CA14FCD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051C9-2024-4380-9216-3C129F344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8" y="708660"/>
            <a:ext cx="7086605" cy="390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2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A4198-01F8-46F9-98CE-7F652BD04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crontab</a:t>
            </a:r>
            <a:r>
              <a:rPr lang="en-US" dirty="0"/>
              <a:t> Files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8F7617-839B-4ABA-A139-CF8602182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05835-9154-409D-9AC8-9F32BE585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the scheduled tasks executed by </a:t>
            </a:r>
            <a:r>
              <a:rPr lang="en-US" dirty="0">
                <a:latin typeface="Cutive Mono" panose="020B0604020202020204" charset="0"/>
              </a:rPr>
              <a:t>cron</a:t>
            </a:r>
            <a:r>
              <a:rPr lang="en-US" dirty="0"/>
              <a:t> daemon.</a:t>
            </a:r>
          </a:p>
          <a:p>
            <a:r>
              <a:rPr lang="en-US" dirty="0">
                <a:latin typeface="Cutive Mono" panose="020B0604020202020204" charset="0"/>
              </a:rPr>
              <a:t>crontab -e</a:t>
            </a:r>
            <a:r>
              <a:rPr lang="en-US" dirty="0"/>
              <a:t> opens file in default editor.</a:t>
            </a:r>
          </a:p>
          <a:p>
            <a:pPr lvl="1"/>
            <a:r>
              <a:rPr lang="en-US" dirty="0"/>
              <a:t>Used to specify what tasks to run and when.</a:t>
            </a:r>
          </a:p>
        </p:txBody>
      </p:sp>
    </p:spTree>
    <p:extLst>
      <p:ext uri="{BB962C8B-B14F-4D97-AF65-F5344CB8AC3E}">
        <p14:creationId xmlns:p14="http://schemas.microsoft.com/office/powerpoint/2010/main" val="2701824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A800-982F-437D-9457-E1C7AF7C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crontab</a:t>
            </a:r>
            <a:r>
              <a:rPr lang="en-US" dirty="0"/>
              <a:t> Files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47AC54-A408-48EE-B409-06421348C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80571-0DF0-4841-8A7D-81C1CB543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 lines: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* 20 * * 1-5 /path/to/command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15 2 * * * /path/to/command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30 4 1 * * /path/to/command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F9853-733E-49EA-9449-DE0906BCF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56" y="805832"/>
            <a:ext cx="7130631" cy="208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6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4D8AD-890E-4608-BA59-36E6453A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Cron Directories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8532FA-DAA2-491F-8C5A-66707D6AE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5D5E9-1650-42EE-8958-F56675AA3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</a:rPr>
              <a:t>crontab</a:t>
            </a:r>
            <a:r>
              <a:rPr lang="en-US" dirty="0"/>
              <a:t> files for system in </a:t>
            </a:r>
            <a:r>
              <a:rPr lang="en-US" dirty="0">
                <a:latin typeface="Cutive Mono" panose="020B0604020202020204" charset="0"/>
              </a:rPr>
              <a:t>/etc/cron.d/</a:t>
            </a:r>
          </a:p>
          <a:p>
            <a:pPr lvl="1"/>
            <a:r>
              <a:rPr lang="en-US" dirty="0"/>
              <a:t>Root can schedule system-wide tasks.</a:t>
            </a:r>
          </a:p>
          <a:p>
            <a:pPr lvl="1"/>
            <a:r>
              <a:rPr lang="en-US" dirty="0"/>
              <a:t>Services can schedule tasks.</a:t>
            </a:r>
          </a:p>
          <a:p>
            <a:pPr lvl="1"/>
            <a:r>
              <a:rPr lang="en-US" dirty="0"/>
              <a:t>Not allowed for regular users.</a:t>
            </a:r>
          </a:p>
          <a:p>
            <a:pPr lvl="1"/>
            <a:r>
              <a:rPr lang="en-US" dirty="0"/>
              <a:t>Root can also add to </a:t>
            </a:r>
            <a:r>
              <a:rPr lang="en-US" dirty="0">
                <a:latin typeface="Cutive Mono" panose="020B0604020202020204" charset="0"/>
              </a:rPr>
              <a:t>/etc/crontab</a:t>
            </a:r>
          </a:p>
          <a:p>
            <a:r>
              <a:rPr lang="en-US" dirty="0">
                <a:latin typeface="Cutive Mono" panose="020B0604020202020204" charset="0"/>
              </a:rPr>
              <a:t>crontab</a:t>
            </a:r>
            <a:r>
              <a:rPr lang="en-US" dirty="0"/>
              <a:t> files for users in </a:t>
            </a:r>
            <a:r>
              <a:rPr lang="en-US" dirty="0">
                <a:latin typeface="Cutive Mono" panose="020B0604020202020204" charset="0"/>
              </a:rPr>
              <a:t>/var/spool/cron/</a:t>
            </a:r>
          </a:p>
          <a:p>
            <a:pPr lvl="1"/>
            <a:r>
              <a:rPr lang="en-US" dirty="0"/>
              <a:t>Regular users schedule own tasks.</a:t>
            </a:r>
          </a:p>
          <a:p>
            <a:pPr lvl="1"/>
            <a:r>
              <a:rPr lang="en-US" dirty="0"/>
              <a:t>Executes with user's credentials.</a:t>
            </a:r>
          </a:p>
          <a:p>
            <a:r>
              <a:rPr lang="en-US" dirty="0">
                <a:latin typeface="Cutive Mono" panose="020B0604020202020204" charset="0"/>
              </a:rPr>
              <a:t>/etc/</a:t>
            </a:r>
            <a:r>
              <a:rPr lang="en-US" dirty="0"/>
              <a:t> directory also has: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/etc/cron.hourly</a:t>
            </a:r>
            <a:r>
              <a:rPr lang="en-US" dirty="0"/>
              <a:t>, </a:t>
            </a:r>
            <a:r>
              <a:rPr lang="en-US" dirty="0">
                <a:latin typeface="Cutive Mono" panose="020B0604020202020204" charset="0"/>
              </a:rPr>
              <a:t>/etc/cron.daily</a:t>
            </a:r>
            <a:r>
              <a:rPr lang="en-US" dirty="0"/>
              <a:t>, and so on.</a:t>
            </a:r>
          </a:p>
          <a:p>
            <a:r>
              <a:rPr lang="en-US" dirty="0"/>
              <a:t>Some distros pre-populate </a:t>
            </a:r>
            <a:r>
              <a:rPr lang="en-US" dirty="0">
                <a:latin typeface="Cutive Mono" panose="020B0604020202020204" charset="0"/>
              </a:rPr>
              <a:t>/etc/crontab</a:t>
            </a:r>
          </a:p>
        </p:txBody>
      </p:sp>
    </p:spTree>
    <p:extLst>
      <p:ext uri="{BB962C8B-B14F-4D97-AF65-F5344CB8AC3E}">
        <p14:creationId xmlns:p14="http://schemas.microsoft.com/office/powerpoint/2010/main" val="3651574682"/>
      </p:ext>
    </p:extLst>
  </p:cSld>
  <p:clrMapOvr>
    <a:masterClrMapping/>
  </p:clrMapOvr>
</p:sld>
</file>

<file path=ppt/theme/theme1.xml><?xml version="1.0" encoding="utf-8"?>
<a:theme xmlns:a="http://schemas.openxmlformats.org/drawingml/2006/main" name="2_LO-CompTIA">
  <a:themeElements>
    <a:clrScheme name="CompTI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C9E"/>
      </a:accent1>
      <a:accent2>
        <a:srgbClr val="004D71"/>
      </a:accent2>
      <a:accent3>
        <a:srgbClr val="45545F"/>
      </a:accent3>
      <a:accent4>
        <a:srgbClr val="AFB6BA"/>
      </a:accent4>
      <a:accent5>
        <a:srgbClr val="F26C23"/>
      </a:accent5>
      <a:accent6>
        <a:srgbClr val="B24EC3"/>
      </a:accent6>
      <a:hlink>
        <a:srgbClr val="009DDC"/>
      </a:hlink>
      <a:folHlink>
        <a:srgbClr val="009DDC"/>
      </a:folHlink>
    </a:clrScheme>
    <a:fontScheme name="Open Sans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73B4614-A704-0542-87E6-5897E6E538EB}" vid="{7EAF2078-CBFB-A14D-8A0C-8040B93EE7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AB8BE3257A504EB15FA3D006F5CE14" ma:contentTypeVersion="12" ma:contentTypeDescription="Create a new document." ma:contentTypeScope="" ma:versionID="418cf6fe0ea8ffec7f4bbd14d3bb840a">
  <xsd:schema xmlns:xsd="http://www.w3.org/2001/XMLSchema" xmlns:xs="http://www.w3.org/2001/XMLSchema" xmlns:p="http://schemas.microsoft.com/office/2006/metadata/properties" xmlns:ns2="95a46270-66ec-4bdf-aabc-d78887d51418" xmlns:ns3="315eb565-7267-4a95-9087-2f433ded3c8b" targetNamespace="http://schemas.microsoft.com/office/2006/metadata/properties" ma:root="true" ma:fieldsID="fcf3f344b082f4df2f3eec2af3a5ce44" ns2:_="" ns3:_="">
    <xsd:import namespace="95a46270-66ec-4bdf-aabc-d78887d51418"/>
    <xsd:import namespace="315eb565-7267-4a95-9087-2f433ded3c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a46270-66ec-4bdf-aabc-d78887d514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5eb565-7267-4a95-9087-2f433ded3c8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CBF458-3EE8-44EF-8B6D-C0037967F2BB}"/>
</file>

<file path=customXml/itemProps2.xml><?xml version="1.0" encoding="utf-8"?>
<ds:datastoreItem xmlns:ds="http://schemas.openxmlformats.org/officeDocument/2006/customXml" ds:itemID="{ED4BE011-3086-442C-8A4D-8392923D3214}"/>
</file>

<file path=customXml/itemProps3.xml><?xml version="1.0" encoding="utf-8"?>
<ds:datastoreItem xmlns:ds="http://schemas.openxmlformats.org/officeDocument/2006/customXml" ds:itemID="{F424923E-4925-4566-9417-7911DB8CCC01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</TotalTime>
  <Words>1427</Words>
  <Application>Microsoft Office PowerPoint</Application>
  <PresentationFormat>On-screen Show (16:9)</PresentationFormat>
  <Paragraphs>268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Open Sans</vt:lpstr>
      <vt:lpstr>Cutive Mono</vt:lpstr>
      <vt:lpstr>Arial</vt:lpstr>
      <vt:lpstr>Open Sans SemiBold</vt:lpstr>
      <vt:lpstr>2_LO-CompTIA</vt:lpstr>
      <vt:lpstr>Automating Tasks</vt:lpstr>
      <vt:lpstr>The at Command (Slide 1 of 2)</vt:lpstr>
      <vt:lpstr>The at Command (Slide 2 of 2)</vt:lpstr>
      <vt:lpstr>Cron Jobs</vt:lpstr>
      <vt:lpstr>The crontab Command (Slide 1 of 2)</vt:lpstr>
      <vt:lpstr>The crontab Command (Slide 2 of 2)</vt:lpstr>
      <vt:lpstr>The crontab Files (Slide 1 of 2)</vt:lpstr>
      <vt:lpstr>The crontab Files (Slide 2 of 2)</vt:lpstr>
      <vt:lpstr>Cron Directories</vt:lpstr>
      <vt:lpstr>PowerPoint Presentation</vt:lpstr>
      <vt:lpstr>Activity: Scheduling a Single Task</vt:lpstr>
      <vt:lpstr>Activity: Scheduling Repeated Tasks</vt:lpstr>
      <vt:lpstr>Git</vt:lpstr>
      <vt:lpstr>The git Command</vt:lpstr>
      <vt:lpstr>git Subcommands</vt:lpstr>
      <vt:lpstr>Example Git Process for Local Repositories</vt:lpstr>
      <vt:lpstr>Example Git Process for Collaboration</vt:lpstr>
      <vt:lpstr>Example Git Process Flow</vt:lpstr>
      <vt:lpstr>Git Files</vt:lpstr>
      <vt:lpstr>PowerPoint Presentation</vt:lpstr>
      <vt:lpstr>Activity: Implementing Version Control Using Git</vt:lpstr>
      <vt:lpstr>Orchestration</vt:lpstr>
      <vt:lpstr>Infrastructure Automation</vt:lpstr>
      <vt:lpstr>Build Automation</vt:lpstr>
      <vt:lpstr>Infrastructure as Code</vt:lpstr>
      <vt:lpstr>Orchestration Tools</vt:lpstr>
      <vt:lpstr>Procedures</vt:lpstr>
      <vt:lpstr>Attributes</vt:lpstr>
      <vt:lpstr>Inventory Management</vt:lpstr>
      <vt:lpstr>Automated Configuration Management</vt:lpstr>
      <vt:lpstr>Activity: Identifying Orchestration Concepts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Tasks</dc:title>
  <dc:subject/>
  <dc:creator>Jason Nufryk</dc:creator>
  <cp:keywords/>
  <dc:description/>
  <cp:lastModifiedBy>Lindsay Bachman</cp:lastModifiedBy>
  <cp:revision>62</cp:revision>
  <dcterms:created xsi:type="dcterms:W3CDTF">2018-09-18T20:35:25Z</dcterms:created>
  <dcterms:modified xsi:type="dcterms:W3CDTF">2019-03-15T16:22:11Z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0x010100F8AB8BE3257A504EB15FA3D006F5CE14</vt:lpwstr>
  </property>
</Properties>
</file>